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p:regular r:id="rId17"/>
      <p:bold r:id="rId18"/>
      <p:italic r:id="rId19"/>
      <p:boldItalic r:id="rId20"/>
    </p:embeddedFont>
    <p:embeddedFont>
      <p:font typeface="Playfair Display"/>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22" Type="http://schemas.openxmlformats.org/officeDocument/2006/relationships/font" Target="fonts/PlayfairDisplay-bold.fntdata"/><Relationship Id="rId10" Type="http://schemas.openxmlformats.org/officeDocument/2006/relationships/slide" Target="slides/slide5.xml"/><Relationship Id="rId21" Type="http://schemas.openxmlformats.org/officeDocument/2006/relationships/font" Target="fonts/PlayfairDisplay-regular.fntdata"/><Relationship Id="rId13" Type="http://schemas.openxmlformats.org/officeDocument/2006/relationships/slide" Target="slides/slide8.xml"/><Relationship Id="rId24" Type="http://schemas.openxmlformats.org/officeDocument/2006/relationships/font" Target="fonts/PlayfairDisplay-boldItalic.fntdata"/><Relationship Id="rId12" Type="http://schemas.openxmlformats.org/officeDocument/2006/relationships/slide" Target="slides/slide7.xml"/><Relationship Id="rId23" Type="http://schemas.openxmlformats.org/officeDocument/2006/relationships/font" Target="fonts/PlayfairDisplay-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17e115b92f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17e115b92f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ee764ae20c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ee764ae20c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e764ae20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e764ae20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ee764ae20c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ee764ae20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ee764ae20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ee764ae20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ed3829ddb6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ed3829ddb6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ee764ae20c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ee764ae20c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d3829ddb6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ed3829ddb6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ed3829ddb6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ed3829ddb6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ed3829ddb6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ed3829ddb6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3.xml"/><Relationship Id="rId4" Type="http://schemas.openxmlformats.org/officeDocument/2006/relationships/slide" Target="/ppt/slides/slide4.xml"/><Relationship Id="rId11" Type="http://schemas.openxmlformats.org/officeDocument/2006/relationships/image" Target="../media/image4.png"/><Relationship Id="rId10" Type="http://schemas.openxmlformats.org/officeDocument/2006/relationships/slide" Target="/ppt/slides/slide10.xml"/><Relationship Id="rId9" Type="http://schemas.openxmlformats.org/officeDocument/2006/relationships/slide" Target="/ppt/slides/slide9.xml"/><Relationship Id="rId5" Type="http://schemas.openxmlformats.org/officeDocument/2006/relationships/slide" Target="/ppt/slides/slide5.xml"/><Relationship Id="rId6" Type="http://schemas.openxmlformats.org/officeDocument/2006/relationships/slide" Target="/ppt/slides/slide6.xml"/><Relationship Id="rId7" Type="http://schemas.openxmlformats.org/officeDocument/2006/relationships/slide" Target="/ppt/slides/slide7.xml"/><Relationship Id="rId8" Type="http://schemas.openxmlformats.org/officeDocument/2006/relationships/slide" Target="/ppt/slides/slide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docs.google.com/document/d/e/2PACX-1vQijKoB7X1PpAQdPpibr-a0yrjq4nJH3xM-BcfxPIvKH0AcZMltdjDpYJ9S2dxLEQ/pu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drive.google.com/file/d/10V9aQeWWQ82vz9klUHHtqSC-Xmqcraq1/view"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619125" y="179125"/>
            <a:ext cx="8222100" cy="933600"/>
          </a:xfrm>
          <a:prstGeom prst="rect">
            <a:avLst/>
          </a:prstGeom>
          <a:noFill/>
        </p:spPr>
        <p:txBody>
          <a:bodyPr anchorCtr="0" anchor="b" bIns="91425" lIns="91425" spcFirstLastPara="1" rIns="91425" wrap="square" tIns="91425">
            <a:normAutofit fontScale="90000"/>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May Howard Elementary PTA</a:t>
            </a:r>
            <a:endParaRPr b="1">
              <a:solidFill>
                <a:srgbClr val="FFFF00"/>
              </a:solidFill>
              <a:latin typeface="Playfair Display"/>
              <a:ea typeface="Playfair Display"/>
              <a:cs typeface="Playfair Display"/>
              <a:sym typeface="Playfair Display"/>
            </a:endParaRPr>
          </a:p>
        </p:txBody>
      </p:sp>
      <p:sp>
        <p:nvSpPr>
          <p:cNvPr id="68" name="Google Shape;68;p13"/>
          <p:cNvSpPr txBox="1"/>
          <p:nvPr>
            <p:ph idx="1" type="subTitle"/>
          </p:nvPr>
        </p:nvSpPr>
        <p:spPr>
          <a:xfrm>
            <a:off x="390525" y="1103268"/>
            <a:ext cx="8222100" cy="432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000">
                <a:solidFill>
                  <a:srgbClr val="FFFF00"/>
                </a:solidFill>
                <a:latin typeface="Playfair Display"/>
                <a:ea typeface="Playfair Display"/>
                <a:cs typeface="Playfair Display"/>
                <a:sym typeface="Playfair Display"/>
              </a:rPr>
              <a:t>General Meeting Agenda</a:t>
            </a:r>
            <a:endParaRPr b="1" sz="2000">
              <a:solidFill>
                <a:srgbClr val="FFFF00"/>
              </a:solidFill>
              <a:latin typeface="Playfair Display"/>
              <a:ea typeface="Playfair Display"/>
              <a:cs typeface="Playfair Display"/>
              <a:sym typeface="Playfair Display"/>
            </a:endParaRPr>
          </a:p>
          <a:p>
            <a:pPr indent="0" lvl="0" marL="0" rtl="0" algn="ctr">
              <a:spcBef>
                <a:spcPts val="0"/>
              </a:spcBef>
              <a:spcAft>
                <a:spcPts val="0"/>
              </a:spcAft>
              <a:buNone/>
            </a:pPr>
            <a:r>
              <a:rPr b="1" lang="en" sz="2000">
                <a:solidFill>
                  <a:srgbClr val="FFFF00"/>
                </a:solidFill>
                <a:latin typeface="Playfair Display"/>
                <a:ea typeface="Playfair Display"/>
                <a:cs typeface="Playfair Display"/>
                <a:sym typeface="Playfair Display"/>
              </a:rPr>
              <a:t>March 8, 2022</a:t>
            </a:r>
            <a:endParaRPr b="1" sz="2000">
              <a:solidFill>
                <a:srgbClr val="FFFF00"/>
              </a:solidFill>
              <a:latin typeface="Playfair Display"/>
              <a:ea typeface="Playfair Display"/>
              <a:cs typeface="Playfair Display"/>
              <a:sym typeface="Playfair Display"/>
            </a:endParaRPr>
          </a:p>
          <a:p>
            <a:pPr indent="0" lvl="0" marL="0" rtl="0" algn="ctr">
              <a:spcBef>
                <a:spcPts val="0"/>
              </a:spcBef>
              <a:spcAft>
                <a:spcPts val="0"/>
              </a:spcAft>
              <a:buNone/>
            </a:pPr>
            <a:r>
              <a:t/>
            </a:r>
            <a:endParaRPr sz="2000">
              <a:solidFill>
                <a:schemeClr val="accent6"/>
              </a:solidFill>
            </a:endParaRPr>
          </a:p>
        </p:txBody>
      </p:sp>
      <p:sp>
        <p:nvSpPr>
          <p:cNvPr id="69" name="Google Shape;69;p13"/>
          <p:cNvSpPr txBox="1"/>
          <p:nvPr/>
        </p:nvSpPr>
        <p:spPr>
          <a:xfrm>
            <a:off x="-116725" y="1755150"/>
            <a:ext cx="8290200" cy="26475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howjump?jump=nextslide"/>
              </a:rPr>
              <a:t>Welcome by Meg Adams, PTA President</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ldjump" r:id="rId3"/>
              </a:rPr>
              <a:t>Approval of General Meeting Minutes from March 8, 2022 </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ldjump" r:id="rId4"/>
              </a:rPr>
              <a:t>Approval of Agenda by M. Adams</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ldjump" r:id="rId5"/>
              </a:rPr>
              <a:t>Principal’s Message</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ldjump" r:id="rId6"/>
              </a:rPr>
              <a:t>Treasurer’s Report by Angela Schreiber, Treasurer</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ldjump" r:id="rId7"/>
              </a:rPr>
              <a:t>Appointment of Nominating Committee by M. Adams </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ldjump" r:id="rId8"/>
              </a:rPr>
              <a:t>PTA Programs Update by Catherine Growe, VP Programs</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ldjump" r:id="rId9"/>
              </a:rPr>
              <a:t>Information from School Board Representative Shawn Kachmar </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ldjump" r:id="rId10"/>
              </a:rPr>
              <a:t>New Business</a:t>
            </a:r>
            <a:endParaRPr sz="1600">
              <a:solidFill>
                <a:schemeClr val="lt1"/>
              </a:solidFill>
              <a:latin typeface="Roboto"/>
              <a:ea typeface="Roboto"/>
              <a:cs typeface="Roboto"/>
              <a:sym typeface="Roboto"/>
            </a:endParaRPr>
          </a:p>
          <a:p>
            <a:pPr indent="-330200" lvl="0" marL="457200" rtl="0" algn="l">
              <a:spcBef>
                <a:spcPts val="0"/>
              </a:spcBef>
              <a:spcAft>
                <a:spcPts val="0"/>
              </a:spcAft>
              <a:buClr>
                <a:schemeClr val="lt1"/>
              </a:buClr>
              <a:buSzPts val="1600"/>
              <a:buFont typeface="Roboto"/>
              <a:buChar char="●"/>
            </a:pPr>
            <a:r>
              <a:rPr lang="en" sz="1600" u="sng">
                <a:solidFill>
                  <a:schemeClr val="hlink"/>
                </a:solidFill>
                <a:latin typeface="Roboto"/>
                <a:ea typeface="Roboto"/>
                <a:cs typeface="Roboto"/>
                <a:sym typeface="Roboto"/>
                <a:hlinkClick action="ppaction://hlinkshowjump?jump=lastslide"/>
              </a:rPr>
              <a:t>Set Next Meeting &amp; Adjournment by M. Adams</a:t>
            </a:r>
            <a:endParaRPr sz="1600">
              <a:solidFill>
                <a:schemeClr val="lt1"/>
              </a:solidFill>
              <a:latin typeface="Roboto"/>
              <a:ea typeface="Roboto"/>
              <a:cs typeface="Roboto"/>
              <a:sym typeface="Roboto"/>
            </a:endParaRPr>
          </a:p>
        </p:txBody>
      </p:sp>
      <p:pic>
        <p:nvPicPr>
          <p:cNvPr id="70" name="Google Shape;70;p13"/>
          <p:cNvPicPr preferRelativeResize="0"/>
          <p:nvPr/>
        </p:nvPicPr>
        <p:blipFill rotWithShape="1">
          <a:blip r:embed="rId11">
            <a:alphaModFix/>
          </a:blip>
          <a:srcRect b="0" l="0" r="0" t="0"/>
          <a:stretch/>
        </p:blipFill>
        <p:spPr>
          <a:xfrm>
            <a:off x="6338775" y="1696475"/>
            <a:ext cx="2814926" cy="2814926"/>
          </a:xfrm>
          <a:prstGeom prst="rect">
            <a:avLst/>
          </a:prstGeom>
          <a:noFill/>
          <a:ln>
            <a:noFill/>
          </a:ln>
        </p:spPr>
      </p:pic>
      <p:sp>
        <p:nvSpPr>
          <p:cNvPr id="71" name="Google Shape;71;p13"/>
          <p:cNvSpPr/>
          <p:nvPr/>
        </p:nvSpPr>
        <p:spPr>
          <a:xfrm>
            <a:off x="619125" y="357375"/>
            <a:ext cx="7711800" cy="678000"/>
          </a:xfrm>
          <a:prstGeom prst="rect">
            <a:avLst/>
          </a:prstGeom>
          <a:no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2"/>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New Business </a:t>
            </a:r>
            <a:endParaRPr b="1">
              <a:solidFill>
                <a:srgbClr val="FFFF00"/>
              </a:solidFill>
              <a:latin typeface="Playfair Display"/>
              <a:ea typeface="Playfair Display"/>
              <a:cs typeface="Playfair Display"/>
              <a:sym typeface="Playfair Display"/>
            </a:endParaRPr>
          </a:p>
        </p:txBody>
      </p:sp>
      <p:grpSp>
        <p:nvGrpSpPr>
          <p:cNvPr id="177" name="Google Shape;177;p22"/>
          <p:cNvGrpSpPr/>
          <p:nvPr/>
        </p:nvGrpSpPr>
        <p:grpSpPr>
          <a:xfrm>
            <a:off x="390525" y="4367250"/>
            <a:ext cx="1440900" cy="554100"/>
            <a:chOff x="6634750" y="4304075"/>
            <a:chExt cx="1440900" cy="554100"/>
          </a:xfrm>
        </p:grpSpPr>
        <p:sp>
          <p:nvSpPr>
            <p:cNvPr id="178" name="Google Shape;178;p22"/>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2"/>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grpSp>
        <p:nvGrpSpPr>
          <p:cNvPr id="180" name="Google Shape;180;p22"/>
          <p:cNvGrpSpPr/>
          <p:nvPr/>
        </p:nvGrpSpPr>
        <p:grpSpPr>
          <a:xfrm>
            <a:off x="2172450" y="4367250"/>
            <a:ext cx="1440900" cy="554100"/>
            <a:chOff x="6634750" y="4316350"/>
            <a:chExt cx="1440900" cy="554100"/>
          </a:xfrm>
        </p:grpSpPr>
        <p:sp>
          <p:nvSpPr>
            <p:cNvPr id="181" name="Google Shape;181;p22"/>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2"/>
            <p:cNvSpPr txBox="1"/>
            <p:nvPr/>
          </p:nvSpPr>
          <p:spPr>
            <a:xfrm>
              <a:off x="6824800" y="4316350"/>
              <a:ext cx="1060800" cy="5541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3"/>
          <p:cNvSpPr txBox="1"/>
          <p:nvPr>
            <p:ph type="ctrTitle"/>
          </p:nvPr>
        </p:nvSpPr>
        <p:spPr>
          <a:xfrm>
            <a:off x="205675" y="256250"/>
            <a:ext cx="8222100" cy="93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Next PTA General Meeting:</a:t>
            </a:r>
            <a:endParaRPr b="1">
              <a:solidFill>
                <a:srgbClr val="FFFF00"/>
              </a:solidFill>
              <a:latin typeface="Playfair Display"/>
              <a:ea typeface="Playfair Display"/>
              <a:cs typeface="Playfair Display"/>
              <a:sym typeface="Playfair Display"/>
            </a:endParaRPr>
          </a:p>
        </p:txBody>
      </p:sp>
      <p:sp>
        <p:nvSpPr>
          <p:cNvPr id="188" name="Google Shape;188;p23"/>
          <p:cNvSpPr txBox="1"/>
          <p:nvPr>
            <p:ph idx="1" type="subTitle"/>
          </p:nvPr>
        </p:nvSpPr>
        <p:spPr>
          <a:xfrm>
            <a:off x="318100" y="1046780"/>
            <a:ext cx="8222100" cy="4329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lang="en" sz="4000">
                <a:solidFill>
                  <a:srgbClr val="FFFF00"/>
                </a:solidFill>
              </a:rPr>
              <a:t>April 12</a:t>
            </a:r>
            <a:r>
              <a:rPr lang="en" sz="4000">
                <a:solidFill>
                  <a:srgbClr val="FFFF00"/>
                </a:solidFill>
              </a:rPr>
              <a:t>, 2022 @ 6:00pm</a:t>
            </a:r>
            <a:endParaRPr sz="4000">
              <a:solidFill>
                <a:srgbClr val="FFFF00"/>
              </a:solidFill>
            </a:endParaRPr>
          </a:p>
        </p:txBody>
      </p:sp>
      <p:grpSp>
        <p:nvGrpSpPr>
          <p:cNvPr id="189" name="Google Shape;189;p23"/>
          <p:cNvGrpSpPr/>
          <p:nvPr/>
        </p:nvGrpSpPr>
        <p:grpSpPr>
          <a:xfrm>
            <a:off x="390525" y="4367250"/>
            <a:ext cx="1440900" cy="554100"/>
            <a:chOff x="6634750" y="4304075"/>
            <a:chExt cx="1440900" cy="554100"/>
          </a:xfrm>
        </p:grpSpPr>
        <p:sp>
          <p:nvSpPr>
            <p:cNvPr id="190" name="Google Shape;190;p23"/>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3"/>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sp>
        <p:nvSpPr>
          <p:cNvPr id="192" name="Google Shape;192;p23"/>
          <p:cNvSpPr txBox="1"/>
          <p:nvPr/>
        </p:nvSpPr>
        <p:spPr>
          <a:xfrm>
            <a:off x="1466500" y="1853025"/>
            <a:ext cx="7073700" cy="2031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 sz="2000">
                <a:solidFill>
                  <a:schemeClr val="lt1"/>
                </a:solidFill>
                <a:latin typeface="Roboto"/>
                <a:ea typeface="Roboto"/>
                <a:cs typeface="Roboto"/>
                <a:sym typeface="Roboto"/>
              </a:rPr>
              <a:t>Do I have a motion to adjourn the PTA meeting and begin Curriculum Night?</a:t>
            </a:r>
            <a:endParaRPr sz="2000">
              <a:solidFill>
                <a:schemeClr val="l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lt1"/>
                </a:solidFill>
                <a:latin typeface="Roboto"/>
                <a:ea typeface="Roboto"/>
                <a:cs typeface="Roboto"/>
                <a:sym typeface="Roboto"/>
              </a:rPr>
              <a:t>Do I have a second?  </a:t>
            </a:r>
            <a:endParaRPr sz="2000">
              <a:solidFill>
                <a:schemeClr val="l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lt1"/>
                </a:solidFill>
                <a:latin typeface="Roboto"/>
                <a:ea typeface="Roboto"/>
                <a:cs typeface="Roboto"/>
                <a:sym typeface="Roboto"/>
              </a:rPr>
              <a:t>All in favor of adjourning please respond Aye.  </a:t>
            </a:r>
            <a:endParaRPr sz="2000">
              <a:solidFill>
                <a:schemeClr val="l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lt1"/>
                </a:solidFill>
                <a:latin typeface="Roboto"/>
                <a:ea typeface="Roboto"/>
                <a:cs typeface="Roboto"/>
                <a:sym typeface="Roboto"/>
              </a:rPr>
              <a:t>All opposed to adjourning please respond Nay.</a:t>
            </a:r>
            <a:endParaRPr sz="2000">
              <a:solidFill>
                <a:schemeClr val="lt1"/>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4"/>
          <p:cNvSpPr txBox="1"/>
          <p:nvPr>
            <p:ph type="ctrTitle"/>
          </p:nvPr>
        </p:nvSpPr>
        <p:spPr>
          <a:xfrm>
            <a:off x="550725" y="248425"/>
            <a:ext cx="8222100" cy="93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Welcome!</a:t>
            </a:r>
            <a:endParaRPr b="1">
              <a:solidFill>
                <a:srgbClr val="FFFF00"/>
              </a:solidFill>
              <a:latin typeface="Playfair Display"/>
              <a:ea typeface="Playfair Display"/>
              <a:cs typeface="Playfair Display"/>
              <a:sym typeface="Playfair Display"/>
            </a:endParaRPr>
          </a:p>
        </p:txBody>
      </p:sp>
      <p:grpSp>
        <p:nvGrpSpPr>
          <p:cNvPr id="77" name="Google Shape;77;p14"/>
          <p:cNvGrpSpPr/>
          <p:nvPr/>
        </p:nvGrpSpPr>
        <p:grpSpPr>
          <a:xfrm>
            <a:off x="390525" y="4367250"/>
            <a:ext cx="1440900" cy="554100"/>
            <a:chOff x="6634750" y="4304075"/>
            <a:chExt cx="1440900" cy="554100"/>
          </a:xfrm>
        </p:grpSpPr>
        <p:sp>
          <p:nvSpPr>
            <p:cNvPr id="78" name="Google Shape;78;p14"/>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sp>
        <p:nvSpPr>
          <p:cNvPr id="80" name="Google Shape;80;p14"/>
          <p:cNvSpPr txBox="1"/>
          <p:nvPr/>
        </p:nvSpPr>
        <p:spPr>
          <a:xfrm>
            <a:off x="419000" y="1183050"/>
            <a:ext cx="3194400" cy="33246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lt1"/>
              </a:buClr>
              <a:buSzPts val="2200"/>
              <a:buFont typeface="Roboto"/>
              <a:buChar char="●"/>
            </a:pPr>
            <a:r>
              <a:rPr lang="en" sz="2200">
                <a:solidFill>
                  <a:schemeClr val="lt1"/>
                </a:solidFill>
                <a:latin typeface="Roboto"/>
                <a:ea typeface="Roboto"/>
                <a:cs typeface="Roboto"/>
                <a:sym typeface="Roboto"/>
              </a:rPr>
              <a:t>Call to Order</a:t>
            </a:r>
            <a:endParaRPr sz="2200">
              <a:solidFill>
                <a:schemeClr val="lt1"/>
              </a:solidFill>
              <a:latin typeface="Roboto"/>
              <a:ea typeface="Roboto"/>
              <a:cs typeface="Roboto"/>
              <a:sym typeface="Roboto"/>
            </a:endParaRPr>
          </a:p>
          <a:p>
            <a:pPr indent="-368300" lvl="0" marL="457200" rtl="0" algn="l">
              <a:spcBef>
                <a:spcPts val="0"/>
              </a:spcBef>
              <a:spcAft>
                <a:spcPts val="0"/>
              </a:spcAft>
              <a:buClr>
                <a:schemeClr val="lt1"/>
              </a:buClr>
              <a:buSzPts val="2200"/>
              <a:buFont typeface="Roboto"/>
              <a:buChar char="●"/>
            </a:pPr>
            <a:r>
              <a:rPr lang="en" sz="2200">
                <a:solidFill>
                  <a:schemeClr val="lt1"/>
                </a:solidFill>
                <a:latin typeface="Roboto"/>
                <a:ea typeface="Roboto"/>
                <a:cs typeface="Roboto"/>
                <a:sym typeface="Roboto"/>
              </a:rPr>
              <a:t>Please Rise for the Pledge of Allegiance</a:t>
            </a:r>
            <a:endParaRPr sz="2200">
              <a:solidFill>
                <a:schemeClr val="lt1"/>
              </a:solidFill>
              <a:latin typeface="Roboto"/>
              <a:ea typeface="Roboto"/>
              <a:cs typeface="Roboto"/>
              <a:sym typeface="Roboto"/>
            </a:endParaRPr>
          </a:p>
          <a:p>
            <a:pPr indent="-387350" lvl="0" marL="457200" rtl="0" algn="l">
              <a:spcBef>
                <a:spcPts val="0"/>
              </a:spcBef>
              <a:spcAft>
                <a:spcPts val="0"/>
              </a:spcAft>
              <a:buClr>
                <a:schemeClr val="lt1"/>
              </a:buClr>
              <a:buSzPts val="2500"/>
              <a:buFont typeface="Roboto"/>
              <a:buChar char="●"/>
            </a:pPr>
            <a:r>
              <a:rPr lang="en" sz="2200">
                <a:solidFill>
                  <a:schemeClr val="lt1"/>
                </a:solidFill>
                <a:latin typeface="Roboto"/>
                <a:ea typeface="Roboto"/>
                <a:cs typeface="Roboto"/>
                <a:sym typeface="Roboto"/>
              </a:rPr>
              <a:t>Introduction of special guest, our SCCPSS District 4 Board Representative Shawn Kachmar</a:t>
            </a:r>
            <a:r>
              <a:rPr lang="en" sz="2500">
                <a:solidFill>
                  <a:schemeClr val="lt1"/>
                </a:solidFill>
                <a:latin typeface="Roboto"/>
                <a:ea typeface="Roboto"/>
                <a:cs typeface="Roboto"/>
                <a:sym typeface="Roboto"/>
              </a:rPr>
              <a:t>  </a:t>
            </a:r>
            <a:endParaRPr sz="2500">
              <a:solidFill>
                <a:schemeClr val="lt1"/>
              </a:solidFill>
              <a:latin typeface="Roboto"/>
              <a:ea typeface="Roboto"/>
              <a:cs typeface="Roboto"/>
              <a:sym typeface="Roboto"/>
            </a:endParaRPr>
          </a:p>
        </p:txBody>
      </p:sp>
      <p:grpSp>
        <p:nvGrpSpPr>
          <p:cNvPr id="81" name="Google Shape;81;p14"/>
          <p:cNvGrpSpPr/>
          <p:nvPr/>
        </p:nvGrpSpPr>
        <p:grpSpPr>
          <a:xfrm>
            <a:off x="2172450" y="4367250"/>
            <a:ext cx="1440900" cy="554100"/>
            <a:chOff x="6634750" y="4316350"/>
            <a:chExt cx="1440900" cy="554100"/>
          </a:xfrm>
        </p:grpSpPr>
        <p:sp>
          <p:nvSpPr>
            <p:cNvPr id="82" name="Google Shape;82;p14"/>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4"/>
            <p:cNvSpPr txBox="1"/>
            <p:nvPr/>
          </p:nvSpPr>
          <p:spPr>
            <a:xfrm>
              <a:off x="6824800" y="4316350"/>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pic>
        <p:nvPicPr>
          <p:cNvPr id="84" name="Google Shape;84;p14"/>
          <p:cNvPicPr preferRelativeResize="0"/>
          <p:nvPr/>
        </p:nvPicPr>
        <p:blipFill rotWithShape="1">
          <a:blip r:embed="rId3">
            <a:alphaModFix/>
          </a:blip>
          <a:srcRect b="6463" l="2539" r="3748" t="9040"/>
          <a:stretch/>
        </p:blipFill>
        <p:spPr>
          <a:xfrm>
            <a:off x="3548950" y="1010425"/>
            <a:ext cx="5547049" cy="3028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b="1" lang="en" sz="3320">
                <a:solidFill>
                  <a:srgbClr val="FFFF00"/>
                </a:solidFill>
                <a:latin typeface="Playfair Display"/>
                <a:ea typeface="Playfair Display"/>
                <a:cs typeface="Playfair Display"/>
                <a:sym typeface="Playfair Display"/>
              </a:rPr>
              <a:t>Approval of September 14, 2022 General Meeting Minutes </a:t>
            </a:r>
            <a:endParaRPr b="1" sz="3320">
              <a:solidFill>
                <a:srgbClr val="FFFF00"/>
              </a:solidFill>
              <a:latin typeface="Playfair Display"/>
              <a:ea typeface="Playfair Display"/>
              <a:cs typeface="Playfair Display"/>
              <a:sym typeface="Playfair Display"/>
            </a:endParaRPr>
          </a:p>
        </p:txBody>
      </p:sp>
      <p:sp>
        <p:nvSpPr>
          <p:cNvPr id="90" name="Google Shape;90;p1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3000"/>
          </a:p>
          <a:p>
            <a:pPr indent="0" lvl="0" marL="0" rtl="0" algn="l">
              <a:spcBef>
                <a:spcPts val="1200"/>
              </a:spcBef>
              <a:spcAft>
                <a:spcPts val="1200"/>
              </a:spcAft>
              <a:buNone/>
            </a:pPr>
            <a:r>
              <a:t/>
            </a:r>
            <a:endParaRPr sz="3000"/>
          </a:p>
        </p:txBody>
      </p:sp>
      <p:grpSp>
        <p:nvGrpSpPr>
          <p:cNvPr id="91" name="Google Shape;91;p15"/>
          <p:cNvGrpSpPr/>
          <p:nvPr/>
        </p:nvGrpSpPr>
        <p:grpSpPr>
          <a:xfrm>
            <a:off x="390525" y="4367250"/>
            <a:ext cx="1440900" cy="554100"/>
            <a:chOff x="6634750" y="4304075"/>
            <a:chExt cx="1440900" cy="554100"/>
          </a:xfrm>
        </p:grpSpPr>
        <p:sp>
          <p:nvSpPr>
            <p:cNvPr id="92" name="Google Shape;92;p15"/>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5"/>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rPr>
                <a:t>Return to Welcome</a:t>
              </a:r>
              <a:endParaRPr sz="1200">
                <a:latin typeface="Playfair Display"/>
                <a:ea typeface="Playfair Display"/>
                <a:cs typeface="Playfair Display"/>
                <a:sym typeface="Playfair Display"/>
              </a:endParaRPr>
            </a:p>
          </p:txBody>
        </p:sp>
      </p:grpSp>
      <p:grpSp>
        <p:nvGrpSpPr>
          <p:cNvPr id="94" name="Google Shape;94;p15"/>
          <p:cNvGrpSpPr/>
          <p:nvPr/>
        </p:nvGrpSpPr>
        <p:grpSpPr>
          <a:xfrm>
            <a:off x="2172450" y="4367250"/>
            <a:ext cx="1440900" cy="554100"/>
            <a:chOff x="6634750" y="4316350"/>
            <a:chExt cx="1440900" cy="554100"/>
          </a:xfrm>
        </p:grpSpPr>
        <p:sp>
          <p:nvSpPr>
            <p:cNvPr id="95" name="Google Shape;95;p15"/>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5"/>
            <p:cNvSpPr txBox="1"/>
            <p:nvPr/>
          </p:nvSpPr>
          <p:spPr>
            <a:xfrm>
              <a:off x="6824800" y="4316350"/>
              <a:ext cx="1060800" cy="5541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sp>
        <p:nvSpPr>
          <p:cNvPr id="97" name="Google Shape;97;p15">
            <a:hlinkClick r:id="rId3"/>
          </p:cNvPr>
          <p:cNvSpPr txBox="1"/>
          <p:nvPr/>
        </p:nvSpPr>
        <p:spPr>
          <a:xfrm>
            <a:off x="3172025" y="1868350"/>
            <a:ext cx="2477100" cy="400200"/>
          </a:xfrm>
          <a:prstGeom prst="rect">
            <a:avLst/>
          </a:prstGeom>
          <a:solidFill>
            <a:srgbClr val="FFCA08"/>
          </a:solidFill>
          <a:ln cap="flat" cmpd="sng" w="19050">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Roboto"/>
                <a:ea typeface="Roboto"/>
                <a:cs typeface="Roboto"/>
                <a:sym typeface="Roboto"/>
              </a:rPr>
              <a:t>LINK TO MEETING MINUTES</a:t>
            </a:r>
            <a:endParaRPr>
              <a:latin typeface="Roboto"/>
              <a:ea typeface="Roboto"/>
              <a:cs typeface="Roboto"/>
              <a:sym typeface="Roboto"/>
            </a:endParaRPr>
          </a:p>
        </p:txBody>
      </p:sp>
      <p:sp>
        <p:nvSpPr>
          <p:cNvPr id="98" name="Google Shape;98;p15"/>
          <p:cNvSpPr txBox="1"/>
          <p:nvPr/>
        </p:nvSpPr>
        <p:spPr>
          <a:xfrm>
            <a:off x="411575" y="2268550"/>
            <a:ext cx="7998000" cy="19701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 sz="2000">
                <a:solidFill>
                  <a:schemeClr val="accent1"/>
                </a:solidFill>
                <a:latin typeface="Roboto"/>
                <a:ea typeface="Roboto"/>
                <a:cs typeface="Roboto"/>
                <a:sym typeface="Roboto"/>
              </a:rPr>
              <a:t>Do I have a motion to approve?  </a:t>
            </a:r>
            <a:endParaRPr sz="2000">
              <a:solidFill>
                <a:schemeClr val="accen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accent1"/>
                </a:solidFill>
                <a:latin typeface="Roboto"/>
                <a:ea typeface="Roboto"/>
                <a:cs typeface="Roboto"/>
                <a:sym typeface="Roboto"/>
              </a:rPr>
              <a:t>Do I have a second?  </a:t>
            </a:r>
            <a:endParaRPr sz="2000">
              <a:solidFill>
                <a:schemeClr val="accen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accent1"/>
                </a:solidFill>
                <a:latin typeface="Roboto"/>
                <a:ea typeface="Roboto"/>
                <a:cs typeface="Roboto"/>
                <a:sym typeface="Roboto"/>
              </a:rPr>
              <a:t>All in favor of approving tonight’s agenda please respond Aye.  </a:t>
            </a:r>
            <a:endParaRPr sz="2000">
              <a:solidFill>
                <a:schemeClr val="accen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accent1"/>
                </a:solidFill>
                <a:latin typeface="Roboto"/>
                <a:ea typeface="Roboto"/>
                <a:cs typeface="Roboto"/>
                <a:sym typeface="Roboto"/>
              </a:rPr>
              <a:t>All opposed to approving tonight’s agenda please respond Nay.</a:t>
            </a:r>
            <a:endParaRPr sz="2000">
              <a:solidFill>
                <a:schemeClr val="accent1"/>
              </a:solidFill>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Approval of Agenda </a:t>
            </a:r>
            <a:endParaRPr b="1">
              <a:solidFill>
                <a:srgbClr val="FFFF00"/>
              </a:solidFill>
              <a:latin typeface="Playfair Display"/>
              <a:ea typeface="Playfair Display"/>
              <a:cs typeface="Playfair Display"/>
              <a:sym typeface="Playfair Display"/>
            </a:endParaRPr>
          </a:p>
        </p:txBody>
      </p:sp>
      <p:grpSp>
        <p:nvGrpSpPr>
          <p:cNvPr id="104" name="Google Shape;104;p16"/>
          <p:cNvGrpSpPr/>
          <p:nvPr/>
        </p:nvGrpSpPr>
        <p:grpSpPr>
          <a:xfrm>
            <a:off x="390525" y="4367250"/>
            <a:ext cx="1440900" cy="554100"/>
            <a:chOff x="6634750" y="4304075"/>
            <a:chExt cx="1440900" cy="554100"/>
          </a:xfrm>
        </p:grpSpPr>
        <p:sp>
          <p:nvSpPr>
            <p:cNvPr id="105" name="Google Shape;105;p16"/>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6"/>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sp>
        <p:nvSpPr>
          <p:cNvPr id="107" name="Google Shape;107;p16"/>
          <p:cNvSpPr txBox="1"/>
          <p:nvPr/>
        </p:nvSpPr>
        <p:spPr>
          <a:xfrm>
            <a:off x="369700" y="1910125"/>
            <a:ext cx="7998000" cy="19701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 sz="2000">
                <a:solidFill>
                  <a:schemeClr val="accent1"/>
                </a:solidFill>
                <a:latin typeface="Roboto"/>
                <a:ea typeface="Roboto"/>
                <a:cs typeface="Roboto"/>
                <a:sym typeface="Roboto"/>
              </a:rPr>
              <a:t>Do I have a motion to approve?  </a:t>
            </a:r>
            <a:endParaRPr sz="2000">
              <a:solidFill>
                <a:schemeClr val="accen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accent1"/>
                </a:solidFill>
                <a:latin typeface="Roboto"/>
                <a:ea typeface="Roboto"/>
                <a:cs typeface="Roboto"/>
                <a:sym typeface="Roboto"/>
              </a:rPr>
              <a:t>Do I have a second?  </a:t>
            </a:r>
            <a:endParaRPr sz="2000">
              <a:solidFill>
                <a:schemeClr val="accen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accent1"/>
                </a:solidFill>
                <a:latin typeface="Roboto"/>
                <a:ea typeface="Roboto"/>
                <a:cs typeface="Roboto"/>
                <a:sym typeface="Roboto"/>
              </a:rPr>
              <a:t>All in favor of approving tonight’s agenda please respond Aye.  </a:t>
            </a:r>
            <a:endParaRPr sz="2000">
              <a:solidFill>
                <a:schemeClr val="accent1"/>
              </a:solidFill>
              <a:latin typeface="Roboto"/>
              <a:ea typeface="Roboto"/>
              <a:cs typeface="Roboto"/>
              <a:sym typeface="Roboto"/>
            </a:endParaRPr>
          </a:p>
          <a:p>
            <a:pPr indent="0" lvl="0" marL="0" rtl="0" algn="l">
              <a:lnSpc>
                <a:spcPct val="90000"/>
              </a:lnSpc>
              <a:spcBef>
                <a:spcPts val="1200"/>
              </a:spcBef>
              <a:spcAft>
                <a:spcPts val="0"/>
              </a:spcAft>
              <a:buNone/>
            </a:pPr>
            <a:r>
              <a:rPr lang="en" sz="2000">
                <a:solidFill>
                  <a:schemeClr val="accent1"/>
                </a:solidFill>
                <a:latin typeface="Roboto"/>
                <a:ea typeface="Roboto"/>
                <a:cs typeface="Roboto"/>
                <a:sym typeface="Roboto"/>
              </a:rPr>
              <a:t>All opposed to approving tonight’s agenda please respond Nay.</a:t>
            </a:r>
            <a:endParaRPr sz="2000">
              <a:solidFill>
                <a:schemeClr val="accent1"/>
              </a:solidFill>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grpSp>
        <p:nvGrpSpPr>
          <p:cNvPr id="108" name="Google Shape;108;p16"/>
          <p:cNvGrpSpPr/>
          <p:nvPr/>
        </p:nvGrpSpPr>
        <p:grpSpPr>
          <a:xfrm>
            <a:off x="2172450" y="4367250"/>
            <a:ext cx="1440900" cy="554100"/>
            <a:chOff x="6634750" y="4316350"/>
            <a:chExt cx="1440900" cy="554100"/>
          </a:xfrm>
        </p:grpSpPr>
        <p:sp>
          <p:nvSpPr>
            <p:cNvPr id="109" name="Google Shape;109;p16"/>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6"/>
            <p:cNvSpPr txBox="1"/>
            <p:nvPr/>
          </p:nvSpPr>
          <p:spPr>
            <a:xfrm>
              <a:off x="6824800" y="4316350"/>
              <a:ext cx="1060800" cy="5541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type="ctrTitle"/>
          </p:nvPr>
        </p:nvSpPr>
        <p:spPr>
          <a:xfrm>
            <a:off x="390525" y="1819275"/>
            <a:ext cx="8222100" cy="933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A Message from Principal Taylor</a:t>
            </a:r>
            <a:endParaRPr b="1">
              <a:solidFill>
                <a:srgbClr val="FFFF00"/>
              </a:solidFill>
              <a:latin typeface="Playfair Display"/>
              <a:ea typeface="Playfair Display"/>
              <a:cs typeface="Playfair Display"/>
              <a:sym typeface="Playfair Display"/>
            </a:endParaRPr>
          </a:p>
        </p:txBody>
      </p:sp>
      <p:grpSp>
        <p:nvGrpSpPr>
          <p:cNvPr id="116" name="Google Shape;116;p17"/>
          <p:cNvGrpSpPr/>
          <p:nvPr/>
        </p:nvGrpSpPr>
        <p:grpSpPr>
          <a:xfrm>
            <a:off x="390525" y="4367250"/>
            <a:ext cx="1440900" cy="554100"/>
            <a:chOff x="6634750" y="4304075"/>
            <a:chExt cx="1440900" cy="554100"/>
          </a:xfrm>
        </p:grpSpPr>
        <p:sp>
          <p:nvSpPr>
            <p:cNvPr id="117" name="Google Shape;117;p17"/>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7"/>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grpSp>
        <p:nvGrpSpPr>
          <p:cNvPr id="119" name="Google Shape;119;p17"/>
          <p:cNvGrpSpPr/>
          <p:nvPr/>
        </p:nvGrpSpPr>
        <p:grpSpPr>
          <a:xfrm>
            <a:off x="2172450" y="4367250"/>
            <a:ext cx="1440900" cy="554100"/>
            <a:chOff x="6634750" y="4316350"/>
            <a:chExt cx="1440900" cy="554100"/>
          </a:xfrm>
        </p:grpSpPr>
        <p:sp>
          <p:nvSpPr>
            <p:cNvPr id="120" name="Google Shape;120;p17"/>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7"/>
            <p:cNvSpPr txBox="1"/>
            <p:nvPr/>
          </p:nvSpPr>
          <p:spPr>
            <a:xfrm>
              <a:off x="6824800" y="4316350"/>
              <a:ext cx="1060800" cy="5541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Treasurer’s Report as of March 8, 2022</a:t>
            </a:r>
            <a:endParaRPr b="1">
              <a:solidFill>
                <a:srgbClr val="FFFF00"/>
              </a:solidFill>
              <a:latin typeface="Playfair Display"/>
              <a:ea typeface="Playfair Display"/>
              <a:cs typeface="Playfair Display"/>
              <a:sym typeface="Playfair Display"/>
            </a:endParaRPr>
          </a:p>
        </p:txBody>
      </p:sp>
      <p:pic>
        <p:nvPicPr>
          <p:cNvPr id="127" name="Google Shape;127;p18"/>
          <p:cNvPicPr preferRelativeResize="0"/>
          <p:nvPr/>
        </p:nvPicPr>
        <p:blipFill>
          <a:blip r:embed="rId3">
            <a:alphaModFix/>
          </a:blip>
          <a:stretch>
            <a:fillRect/>
          </a:stretch>
        </p:blipFill>
        <p:spPr>
          <a:xfrm>
            <a:off x="1185425" y="1658825"/>
            <a:ext cx="6871376" cy="2811600"/>
          </a:xfrm>
          <a:prstGeom prst="rect">
            <a:avLst/>
          </a:prstGeom>
          <a:noFill/>
          <a:ln cap="flat" cmpd="sng" w="19050">
            <a:solidFill>
              <a:schemeClr val="dk2"/>
            </a:solidFill>
            <a:prstDash val="solid"/>
            <a:round/>
            <a:headEnd len="sm" w="sm" type="none"/>
            <a:tailEnd len="sm" w="sm" type="none"/>
          </a:ln>
        </p:spPr>
      </p:pic>
      <p:grpSp>
        <p:nvGrpSpPr>
          <p:cNvPr id="128" name="Google Shape;128;p18"/>
          <p:cNvGrpSpPr/>
          <p:nvPr/>
        </p:nvGrpSpPr>
        <p:grpSpPr>
          <a:xfrm>
            <a:off x="2172450" y="4367250"/>
            <a:ext cx="1440900" cy="554100"/>
            <a:chOff x="6634750" y="4316350"/>
            <a:chExt cx="1440900" cy="554100"/>
          </a:xfrm>
        </p:grpSpPr>
        <p:sp>
          <p:nvSpPr>
            <p:cNvPr id="129" name="Google Shape;129;p18"/>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txBox="1"/>
            <p:nvPr/>
          </p:nvSpPr>
          <p:spPr>
            <a:xfrm>
              <a:off x="6824800" y="4316350"/>
              <a:ext cx="1060800" cy="5541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grpSp>
        <p:nvGrpSpPr>
          <p:cNvPr id="131" name="Google Shape;131;p18"/>
          <p:cNvGrpSpPr/>
          <p:nvPr/>
        </p:nvGrpSpPr>
        <p:grpSpPr>
          <a:xfrm>
            <a:off x="390525" y="4367250"/>
            <a:ext cx="1440900" cy="554100"/>
            <a:chOff x="6634750" y="4304075"/>
            <a:chExt cx="1440900" cy="554100"/>
          </a:xfrm>
        </p:grpSpPr>
        <p:sp>
          <p:nvSpPr>
            <p:cNvPr id="132" name="Google Shape;132;p18"/>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8"/>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Appointment of Nominating Committee </a:t>
            </a:r>
            <a:endParaRPr b="1">
              <a:solidFill>
                <a:srgbClr val="FFFF00"/>
              </a:solidFill>
              <a:latin typeface="Playfair Display"/>
              <a:ea typeface="Playfair Display"/>
              <a:cs typeface="Playfair Display"/>
              <a:sym typeface="Playfair Display"/>
            </a:endParaRPr>
          </a:p>
        </p:txBody>
      </p:sp>
      <p:sp>
        <p:nvSpPr>
          <p:cNvPr id="139" name="Google Shape;139;p19"/>
          <p:cNvSpPr txBox="1"/>
          <p:nvPr>
            <p:ph idx="1" type="body"/>
          </p:nvPr>
        </p:nvSpPr>
        <p:spPr>
          <a:xfrm>
            <a:off x="177475" y="1614275"/>
            <a:ext cx="8828100" cy="2710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5607"/>
              <a:t>It is time to gather </a:t>
            </a:r>
            <a:r>
              <a:rPr lang="en" sz="5607"/>
              <a:t>nominees</a:t>
            </a:r>
            <a:r>
              <a:rPr lang="en" sz="5607"/>
              <a:t> for the 2022/2023 May Howard Elementary PTA. Any and all PTA members are encouraged to consider and inquire about joining the PTA board. Current PTA board members are available and more than happy to answer questions! </a:t>
            </a:r>
            <a:endParaRPr sz="5607"/>
          </a:p>
          <a:p>
            <a:pPr indent="0" lvl="0" marL="0" rtl="0" algn="l">
              <a:spcBef>
                <a:spcPts val="1200"/>
              </a:spcBef>
              <a:spcAft>
                <a:spcPts val="0"/>
              </a:spcAft>
              <a:buNone/>
            </a:pPr>
            <a:r>
              <a:rPr lang="en" sz="5607"/>
              <a:t>First,  our PTA Secretary Christelle Gionavinni will read our bylaws pertaining to the nomination and election of officers. </a:t>
            </a:r>
            <a:endParaRPr sz="5607"/>
          </a:p>
          <a:p>
            <a:pPr indent="0" lvl="0" marL="0" rtl="0" algn="l">
              <a:spcBef>
                <a:spcPts val="1200"/>
              </a:spcBef>
              <a:spcAft>
                <a:spcPts val="0"/>
              </a:spcAft>
              <a:buNone/>
            </a:pPr>
            <a:r>
              <a:t/>
            </a:r>
            <a:endParaRPr sz="5607"/>
          </a:p>
          <a:p>
            <a:pPr indent="0" lvl="0" marL="0" rtl="0" algn="l">
              <a:spcBef>
                <a:spcPts val="1200"/>
              </a:spcBef>
              <a:spcAft>
                <a:spcPts val="0"/>
              </a:spcAft>
              <a:buNone/>
            </a:pPr>
            <a:r>
              <a:rPr lang="en" sz="5607"/>
              <a:t>Do we have any volunteers? </a:t>
            </a:r>
            <a:endParaRPr sz="5607"/>
          </a:p>
          <a:p>
            <a:pPr indent="0" lvl="0" marL="0" rtl="0" algn="l">
              <a:spcBef>
                <a:spcPts val="1200"/>
              </a:spcBef>
              <a:spcAft>
                <a:spcPts val="0"/>
              </a:spcAft>
              <a:buNone/>
            </a:pPr>
            <a:r>
              <a:rPr lang="en" sz="5607"/>
              <a:t>Do I have a motion to approve the 5  volunteers and 1 alternate to be on our Nominating Committee?</a:t>
            </a:r>
            <a:endParaRPr sz="5607"/>
          </a:p>
          <a:p>
            <a:pPr indent="0" lvl="0" marL="0" rtl="0" algn="l">
              <a:spcBef>
                <a:spcPts val="1200"/>
              </a:spcBef>
              <a:spcAft>
                <a:spcPts val="0"/>
              </a:spcAft>
              <a:buNone/>
            </a:pPr>
            <a:r>
              <a:rPr lang="en" sz="5607"/>
              <a:t>Do I have a second to this </a:t>
            </a:r>
            <a:r>
              <a:rPr lang="en" sz="5607"/>
              <a:t>motion</a:t>
            </a:r>
            <a:r>
              <a:rPr lang="en" sz="5607"/>
              <a:t>? All in favor please say Aye.. All Opposed please say Nay. </a:t>
            </a:r>
            <a:endParaRPr sz="5971"/>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pSp>
        <p:nvGrpSpPr>
          <p:cNvPr id="140" name="Google Shape;140;p19"/>
          <p:cNvGrpSpPr/>
          <p:nvPr/>
        </p:nvGrpSpPr>
        <p:grpSpPr>
          <a:xfrm>
            <a:off x="390525" y="4367250"/>
            <a:ext cx="1440900" cy="554100"/>
            <a:chOff x="6634750" y="4304075"/>
            <a:chExt cx="1440900" cy="554100"/>
          </a:xfrm>
        </p:grpSpPr>
        <p:sp>
          <p:nvSpPr>
            <p:cNvPr id="141" name="Google Shape;141;p19"/>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9"/>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grpSp>
        <p:nvGrpSpPr>
          <p:cNvPr id="143" name="Google Shape;143;p19"/>
          <p:cNvGrpSpPr/>
          <p:nvPr/>
        </p:nvGrpSpPr>
        <p:grpSpPr>
          <a:xfrm>
            <a:off x="2172450" y="4367250"/>
            <a:ext cx="1440900" cy="554100"/>
            <a:chOff x="6634750" y="4316350"/>
            <a:chExt cx="1440900" cy="554100"/>
          </a:xfrm>
        </p:grpSpPr>
        <p:sp>
          <p:nvSpPr>
            <p:cNvPr id="144" name="Google Shape;144;p19"/>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9"/>
            <p:cNvSpPr txBox="1"/>
            <p:nvPr/>
          </p:nvSpPr>
          <p:spPr>
            <a:xfrm>
              <a:off x="6824800" y="4316350"/>
              <a:ext cx="1060800" cy="5541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pic>
        <p:nvPicPr>
          <p:cNvPr id="146" name="Google Shape;146;p19" title="Recording 1 (2).mp3">
            <a:hlinkClick r:id="rId3"/>
          </p:cNvPr>
          <p:cNvPicPr preferRelativeResize="0"/>
          <p:nvPr/>
        </p:nvPicPr>
        <p:blipFill>
          <a:blip r:embed="rId4">
            <a:alphaModFix/>
          </a:blip>
          <a:stretch>
            <a:fillRect/>
          </a:stretch>
        </p:blipFill>
        <p:spPr>
          <a:xfrm>
            <a:off x="1287800" y="2667300"/>
            <a:ext cx="433925" cy="433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0"/>
          <p:cNvSpPr txBox="1"/>
          <p:nvPr>
            <p:ph type="title"/>
          </p:nvPr>
        </p:nvSpPr>
        <p:spPr>
          <a:xfrm>
            <a:off x="582400" y="751350"/>
            <a:ext cx="2622600" cy="767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PTA Programs Update</a:t>
            </a:r>
            <a:endParaRPr b="1">
              <a:solidFill>
                <a:srgbClr val="FFFF00"/>
              </a:solidFill>
              <a:latin typeface="Playfair Display"/>
              <a:ea typeface="Playfair Display"/>
              <a:cs typeface="Playfair Display"/>
              <a:sym typeface="Playfair Display"/>
            </a:endParaRPr>
          </a:p>
        </p:txBody>
      </p:sp>
      <p:sp>
        <p:nvSpPr>
          <p:cNvPr id="152" name="Google Shape;152;p20"/>
          <p:cNvSpPr txBox="1"/>
          <p:nvPr>
            <p:ph idx="1" type="body"/>
          </p:nvPr>
        </p:nvSpPr>
        <p:spPr>
          <a:xfrm>
            <a:off x="228550" y="1824475"/>
            <a:ext cx="8222100" cy="2710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b="1" lang="en" sz="6610">
                <a:solidFill>
                  <a:schemeClr val="dk1"/>
                </a:solidFill>
              </a:rPr>
              <a:t>Spirit Nights for May Howard</a:t>
            </a:r>
            <a:endParaRPr b="1" sz="6610">
              <a:solidFill>
                <a:schemeClr val="dk1"/>
              </a:solidFill>
            </a:endParaRPr>
          </a:p>
          <a:p>
            <a:pPr indent="-333548" lvl="0" marL="457200" rtl="0" algn="l">
              <a:spcBef>
                <a:spcPts val="1200"/>
              </a:spcBef>
              <a:spcAft>
                <a:spcPts val="0"/>
              </a:spcAft>
              <a:buClr>
                <a:schemeClr val="dk1"/>
              </a:buClr>
              <a:buSzPct val="100000"/>
              <a:buChar char="●"/>
            </a:pPr>
            <a:r>
              <a:rPr b="1" lang="en" sz="6610">
                <a:solidFill>
                  <a:schemeClr val="dk1"/>
                </a:solidFill>
              </a:rPr>
              <a:t>March 22nd - Molly McGuire’s</a:t>
            </a:r>
            <a:endParaRPr b="1" sz="6610">
              <a:solidFill>
                <a:schemeClr val="dk1"/>
              </a:solidFill>
            </a:endParaRPr>
          </a:p>
          <a:p>
            <a:pPr indent="-333548" lvl="0" marL="457200" rtl="0" algn="l">
              <a:spcBef>
                <a:spcPts val="0"/>
              </a:spcBef>
              <a:spcAft>
                <a:spcPts val="0"/>
              </a:spcAft>
              <a:buClr>
                <a:schemeClr val="dk1"/>
              </a:buClr>
              <a:buSzPct val="100000"/>
              <a:buChar char="●"/>
            </a:pPr>
            <a:r>
              <a:rPr b="1" lang="en" sz="6610">
                <a:solidFill>
                  <a:schemeClr val="dk1"/>
                </a:solidFill>
              </a:rPr>
              <a:t>April 6th - Papa Murphy’s</a:t>
            </a:r>
            <a:endParaRPr b="1" sz="6610">
              <a:solidFill>
                <a:schemeClr val="dk1"/>
              </a:solidFill>
            </a:endParaRPr>
          </a:p>
          <a:p>
            <a:pPr indent="0" lvl="0" marL="0" rtl="0" algn="l">
              <a:spcBef>
                <a:spcPts val="1200"/>
              </a:spcBef>
              <a:spcAft>
                <a:spcPts val="0"/>
              </a:spcAft>
              <a:buNone/>
            </a:pPr>
            <a:r>
              <a:rPr b="1" lang="en" sz="6610">
                <a:solidFill>
                  <a:schemeClr val="dk1"/>
                </a:solidFill>
              </a:rPr>
              <a:t>Teacher Appreciation Week </a:t>
            </a:r>
            <a:endParaRPr b="1" sz="6610">
              <a:solidFill>
                <a:schemeClr val="dk1"/>
              </a:solidFill>
            </a:endParaRPr>
          </a:p>
          <a:p>
            <a:pPr indent="-333548" lvl="0" marL="457200" rtl="0" algn="l">
              <a:spcBef>
                <a:spcPts val="1200"/>
              </a:spcBef>
              <a:spcAft>
                <a:spcPts val="0"/>
              </a:spcAft>
              <a:buClr>
                <a:schemeClr val="dk1"/>
              </a:buClr>
              <a:buSzPct val="100000"/>
              <a:buChar char="●"/>
            </a:pPr>
            <a:r>
              <a:rPr b="1" lang="en" sz="6610">
                <a:solidFill>
                  <a:schemeClr val="dk1"/>
                </a:solidFill>
              </a:rPr>
              <a:t>May 2nd - 6th</a:t>
            </a:r>
            <a:endParaRPr b="1" sz="6610">
              <a:solidFill>
                <a:schemeClr val="dk1"/>
              </a:solidFill>
            </a:endParaRPr>
          </a:p>
          <a:p>
            <a:pPr indent="0" lvl="0" marL="0" rtl="0" algn="l">
              <a:spcBef>
                <a:spcPts val="1200"/>
              </a:spcBef>
              <a:spcAft>
                <a:spcPts val="0"/>
              </a:spcAft>
              <a:buNone/>
            </a:pPr>
            <a:r>
              <a:rPr b="1" lang="en" sz="6610">
                <a:solidFill>
                  <a:schemeClr val="dk1"/>
                </a:solidFill>
              </a:rPr>
              <a:t>School Supply Kits Offered</a:t>
            </a:r>
            <a:endParaRPr b="1" sz="6610">
              <a:solidFill>
                <a:schemeClr val="dk1"/>
              </a:solidFill>
            </a:endParaRPr>
          </a:p>
          <a:p>
            <a:pPr indent="0" lvl="0" marL="0" rtl="0" algn="l">
              <a:spcBef>
                <a:spcPts val="1200"/>
              </a:spcBef>
              <a:spcAft>
                <a:spcPts val="0"/>
              </a:spcAft>
              <a:buNone/>
            </a:pPr>
            <a:r>
              <a:t/>
            </a:r>
            <a:endParaRPr b="1" sz="5741">
              <a:solidFill>
                <a:schemeClr val="dk1"/>
              </a:solidFill>
            </a:endParaRPr>
          </a:p>
          <a:p>
            <a:pPr indent="0" lvl="0" marL="457200" rtl="0" algn="l">
              <a:spcBef>
                <a:spcPts val="1200"/>
              </a:spcBef>
              <a:spcAft>
                <a:spcPts val="0"/>
              </a:spcAft>
              <a:buNone/>
            </a:pPr>
            <a:r>
              <a:t/>
            </a:r>
            <a:endParaRPr b="1" sz="5741">
              <a:solidFill>
                <a:schemeClr val="dk1"/>
              </a:solidFill>
            </a:endParaRPr>
          </a:p>
          <a:p>
            <a:pPr indent="0" lvl="0" marL="457200" rtl="0" algn="l">
              <a:spcBef>
                <a:spcPts val="1200"/>
              </a:spcBef>
              <a:spcAft>
                <a:spcPts val="0"/>
              </a:spcAft>
              <a:buNone/>
            </a:pPr>
            <a:r>
              <a:t/>
            </a:r>
            <a:endParaRPr b="1" sz="5741">
              <a:solidFill>
                <a:schemeClr val="dk1"/>
              </a:solidFill>
            </a:endParaRPr>
          </a:p>
          <a:p>
            <a:pPr indent="0" lvl="0" marL="457200" rtl="0" algn="l">
              <a:spcBef>
                <a:spcPts val="1200"/>
              </a:spcBef>
              <a:spcAft>
                <a:spcPts val="0"/>
              </a:spcAft>
              <a:buNone/>
            </a:pPr>
            <a:r>
              <a:t/>
            </a:r>
            <a:endParaRPr b="1" sz="5741">
              <a:solidFill>
                <a:schemeClr val="dk1"/>
              </a:solidFill>
            </a:endParaRPr>
          </a:p>
          <a:p>
            <a:pPr indent="0" lvl="0" marL="0" rtl="0" algn="l">
              <a:spcBef>
                <a:spcPts val="1200"/>
              </a:spcBef>
              <a:spcAft>
                <a:spcPts val="0"/>
              </a:spcAft>
              <a:buNone/>
            </a:pPr>
            <a:r>
              <a:t/>
            </a:r>
            <a:endParaRPr b="1" sz="2200">
              <a:solidFill>
                <a:schemeClr val="dk1"/>
              </a:solidFill>
            </a:endParaRPr>
          </a:p>
          <a:p>
            <a:pPr indent="0" lvl="0" marL="0" rtl="0" algn="l">
              <a:spcBef>
                <a:spcPts val="1200"/>
              </a:spcBef>
              <a:spcAft>
                <a:spcPts val="1200"/>
              </a:spcAft>
              <a:buNone/>
            </a:pPr>
            <a:r>
              <a:t/>
            </a:r>
            <a:endParaRPr b="1" sz="2200">
              <a:solidFill>
                <a:schemeClr val="dk1"/>
              </a:solidFill>
            </a:endParaRPr>
          </a:p>
        </p:txBody>
      </p:sp>
      <p:pic>
        <p:nvPicPr>
          <p:cNvPr id="153" name="Google Shape;153;p20"/>
          <p:cNvPicPr preferRelativeResize="0"/>
          <p:nvPr/>
        </p:nvPicPr>
        <p:blipFill>
          <a:blip r:embed="rId3">
            <a:alphaModFix/>
          </a:blip>
          <a:stretch>
            <a:fillRect/>
          </a:stretch>
        </p:blipFill>
        <p:spPr>
          <a:xfrm>
            <a:off x="3641500" y="454963"/>
            <a:ext cx="5502499" cy="4612725"/>
          </a:xfrm>
          <a:prstGeom prst="rect">
            <a:avLst/>
          </a:prstGeom>
          <a:noFill/>
          <a:ln>
            <a:noFill/>
          </a:ln>
        </p:spPr>
      </p:pic>
      <p:sp>
        <p:nvSpPr>
          <p:cNvPr id="154" name="Google Shape;154;p20"/>
          <p:cNvSpPr/>
          <p:nvPr/>
        </p:nvSpPr>
        <p:spPr>
          <a:xfrm>
            <a:off x="3791675" y="240475"/>
            <a:ext cx="5035225" cy="214851"/>
          </a:xfrm>
          <a:prstGeom prst="rect">
            <a:avLst/>
          </a:prstGeom>
        </p:spPr>
        <p:txBody>
          <a:bodyPr>
            <a:prstTxWarp prst="textPlain"/>
          </a:bodyPr>
          <a:lstStyle/>
          <a:p>
            <a:pPr lvl="0" algn="ctr"/>
            <a:r>
              <a:rPr b="0" i="0">
                <a:ln cap="flat" cmpd="sng" w="9525">
                  <a:solidFill>
                    <a:schemeClr val="lt1"/>
                  </a:solidFill>
                  <a:prstDash val="solid"/>
                  <a:round/>
                  <a:headEnd len="sm" w="sm" type="none"/>
                  <a:tailEnd len="sm" w="sm" type="none"/>
                </a:ln>
                <a:solidFill>
                  <a:schemeClr val="lt1"/>
                </a:solidFill>
                <a:latin typeface="Corbel"/>
              </a:rPr>
              <a:t>Programs &amp; Related Products Funded by PTA this Year</a:t>
            </a:r>
          </a:p>
        </p:txBody>
      </p:sp>
      <p:grpSp>
        <p:nvGrpSpPr>
          <p:cNvPr id="155" name="Google Shape;155;p20"/>
          <p:cNvGrpSpPr/>
          <p:nvPr/>
        </p:nvGrpSpPr>
        <p:grpSpPr>
          <a:xfrm>
            <a:off x="314325" y="4367250"/>
            <a:ext cx="1440900" cy="554100"/>
            <a:chOff x="6634750" y="4304075"/>
            <a:chExt cx="1440900" cy="554100"/>
          </a:xfrm>
        </p:grpSpPr>
        <p:sp>
          <p:nvSpPr>
            <p:cNvPr id="156" name="Google Shape;156;p20"/>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0"/>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grpSp>
        <p:nvGrpSpPr>
          <p:cNvPr id="158" name="Google Shape;158;p20"/>
          <p:cNvGrpSpPr/>
          <p:nvPr/>
        </p:nvGrpSpPr>
        <p:grpSpPr>
          <a:xfrm>
            <a:off x="2096250" y="4367250"/>
            <a:ext cx="1440900" cy="554100"/>
            <a:chOff x="6634750" y="4316350"/>
            <a:chExt cx="1440900" cy="554100"/>
          </a:xfrm>
        </p:grpSpPr>
        <p:sp>
          <p:nvSpPr>
            <p:cNvPr id="159" name="Google Shape;159;p20"/>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0"/>
            <p:cNvSpPr txBox="1"/>
            <p:nvPr/>
          </p:nvSpPr>
          <p:spPr>
            <a:xfrm>
              <a:off x="6824800" y="4316350"/>
              <a:ext cx="1060800" cy="5541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1"/>
          <p:cNvSpPr txBox="1"/>
          <p:nvPr>
            <p:ph type="ctrTitle"/>
          </p:nvPr>
        </p:nvSpPr>
        <p:spPr>
          <a:xfrm>
            <a:off x="390525" y="1819275"/>
            <a:ext cx="8222100" cy="933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t/>
            </a:r>
            <a:endParaRPr b="1">
              <a:solidFill>
                <a:srgbClr val="FFFF00"/>
              </a:solidFill>
              <a:latin typeface="Playfair Display"/>
              <a:ea typeface="Playfair Display"/>
              <a:cs typeface="Playfair Display"/>
              <a:sym typeface="Playfair Display"/>
            </a:endParaRPr>
          </a:p>
          <a:p>
            <a:pPr indent="0" lvl="0" marL="0" rtl="0" algn="l">
              <a:spcBef>
                <a:spcPts val="0"/>
              </a:spcBef>
              <a:spcAft>
                <a:spcPts val="0"/>
              </a:spcAft>
              <a:buNone/>
            </a:pPr>
            <a:r>
              <a:t/>
            </a:r>
            <a:endParaRPr b="1">
              <a:solidFill>
                <a:srgbClr val="FFFF00"/>
              </a:solidFill>
              <a:latin typeface="Playfair Display"/>
              <a:ea typeface="Playfair Display"/>
              <a:cs typeface="Playfair Display"/>
              <a:sym typeface="Playfair Display"/>
            </a:endParaRPr>
          </a:p>
          <a:p>
            <a:pPr indent="0" lvl="0" marL="0" rtl="0" algn="l">
              <a:spcBef>
                <a:spcPts val="0"/>
              </a:spcBef>
              <a:spcAft>
                <a:spcPts val="0"/>
              </a:spcAft>
              <a:buNone/>
            </a:pPr>
            <a:r>
              <a:t/>
            </a:r>
            <a:endParaRPr b="1">
              <a:solidFill>
                <a:srgbClr val="FFFF00"/>
              </a:solidFill>
              <a:latin typeface="Playfair Display"/>
              <a:ea typeface="Playfair Display"/>
              <a:cs typeface="Playfair Display"/>
              <a:sym typeface="Playfair Display"/>
            </a:endParaRPr>
          </a:p>
          <a:p>
            <a:pPr indent="0" lvl="0" marL="0" rtl="0" algn="l">
              <a:spcBef>
                <a:spcPts val="0"/>
              </a:spcBef>
              <a:spcAft>
                <a:spcPts val="0"/>
              </a:spcAft>
              <a:buNone/>
            </a:pPr>
            <a:r>
              <a:t/>
            </a:r>
            <a:endParaRPr b="1">
              <a:solidFill>
                <a:srgbClr val="FFFF00"/>
              </a:solidFill>
              <a:latin typeface="Playfair Display"/>
              <a:ea typeface="Playfair Display"/>
              <a:cs typeface="Playfair Display"/>
              <a:sym typeface="Playfair Display"/>
            </a:endParaRPr>
          </a:p>
          <a:p>
            <a:pPr indent="0" lvl="0" marL="0" rtl="0" algn="l">
              <a:spcBef>
                <a:spcPts val="0"/>
              </a:spcBef>
              <a:spcAft>
                <a:spcPts val="0"/>
              </a:spcAft>
              <a:buNone/>
            </a:pPr>
            <a:r>
              <a:t/>
            </a:r>
            <a:endParaRPr b="1">
              <a:solidFill>
                <a:srgbClr val="FFFF00"/>
              </a:solidFill>
              <a:latin typeface="Playfair Display"/>
              <a:ea typeface="Playfair Display"/>
              <a:cs typeface="Playfair Display"/>
              <a:sym typeface="Playfair Display"/>
            </a:endParaRPr>
          </a:p>
          <a:p>
            <a:pPr indent="0" lvl="0" marL="0" rtl="0" algn="l">
              <a:spcBef>
                <a:spcPts val="0"/>
              </a:spcBef>
              <a:spcAft>
                <a:spcPts val="0"/>
              </a:spcAft>
              <a:buNone/>
            </a:pPr>
            <a:r>
              <a:t/>
            </a:r>
            <a:endParaRPr b="1">
              <a:solidFill>
                <a:srgbClr val="FFFF00"/>
              </a:solidFill>
              <a:latin typeface="Playfair Display"/>
              <a:ea typeface="Playfair Display"/>
              <a:cs typeface="Playfair Display"/>
              <a:sym typeface="Playfair Display"/>
            </a:endParaRPr>
          </a:p>
          <a:p>
            <a:pPr indent="0" lvl="0" marL="0" rtl="0" algn="l">
              <a:spcBef>
                <a:spcPts val="0"/>
              </a:spcBef>
              <a:spcAft>
                <a:spcPts val="0"/>
              </a:spcAft>
              <a:buNone/>
            </a:pPr>
            <a:r>
              <a:t/>
            </a:r>
            <a:endParaRPr b="1">
              <a:solidFill>
                <a:srgbClr val="FFFF00"/>
              </a:solidFill>
              <a:latin typeface="Playfair Display"/>
              <a:ea typeface="Playfair Display"/>
              <a:cs typeface="Playfair Display"/>
              <a:sym typeface="Playfair Display"/>
            </a:endParaRPr>
          </a:p>
          <a:p>
            <a:pPr indent="0" lvl="0" marL="0" rtl="0" algn="l">
              <a:spcBef>
                <a:spcPts val="0"/>
              </a:spcBef>
              <a:spcAft>
                <a:spcPts val="0"/>
              </a:spcAft>
              <a:buNone/>
            </a:pPr>
            <a:r>
              <a:t/>
            </a:r>
            <a:endParaRPr b="1">
              <a:solidFill>
                <a:srgbClr val="FFFF00"/>
              </a:solidFill>
              <a:latin typeface="Playfair Display"/>
              <a:ea typeface="Playfair Display"/>
              <a:cs typeface="Playfair Display"/>
              <a:sym typeface="Playfair Display"/>
            </a:endParaRPr>
          </a:p>
          <a:p>
            <a:pPr indent="0" lvl="0" marL="0" rtl="0" algn="l">
              <a:spcBef>
                <a:spcPts val="0"/>
              </a:spcBef>
              <a:spcAft>
                <a:spcPts val="0"/>
              </a:spcAft>
              <a:buNone/>
            </a:pPr>
            <a:r>
              <a:rPr b="1" lang="en">
                <a:solidFill>
                  <a:srgbClr val="FFFF00"/>
                </a:solidFill>
                <a:latin typeface="Playfair Display"/>
                <a:ea typeface="Playfair Display"/>
                <a:cs typeface="Playfair Display"/>
                <a:sym typeface="Playfair Display"/>
              </a:rPr>
              <a:t>Information and Updates from Our SCCPSS District 4 Representative, Shawn Kachmar</a:t>
            </a:r>
            <a:endParaRPr b="1">
              <a:solidFill>
                <a:srgbClr val="FFFF00"/>
              </a:solidFill>
              <a:latin typeface="Playfair Display"/>
              <a:ea typeface="Playfair Display"/>
              <a:cs typeface="Playfair Display"/>
              <a:sym typeface="Playfair Display"/>
            </a:endParaRPr>
          </a:p>
        </p:txBody>
      </p:sp>
      <p:grpSp>
        <p:nvGrpSpPr>
          <p:cNvPr id="166" name="Google Shape;166;p21"/>
          <p:cNvGrpSpPr/>
          <p:nvPr/>
        </p:nvGrpSpPr>
        <p:grpSpPr>
          <a:xfrm>
            <a:off x="390525" y="4367250"/>
            <a:ext cx="1440900" cy="554100"/>
            <a:chOff x="6634750" y="4304075"/>
            <a:chExt cx="1440900" cy="554100"/>
          </a:xfrm>
        </p:grpSpPr>
        <p:sp>
          <p:nvSpPr>
            <p:cNvPr id="167" name="Google Shape;167;p21"/>
            <p:cNvSpPr/>
            <p:nvPr/>
          </p:nvSpPr>
          <p:spPr>
            <a:xfrm>
              <a:off x="6634750" y="4322075"/>
              <a:ext cx="1440900" cy="518100"/>
            </a:xfrm>
            <a:prstGeom prst="roundRect">
              <a:avLst>
                <a:gd fmla="val 16667" name="adj"/>
              </a:avLst>
            </a:prstGeom>
            <a:solidFill>
              <a:srgbClr val="FFFF00"/>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1"/>
            <p:cNvSpPr txBox="1"/>
            <p:nvPr/>
          </p:nvSpPr>
          <p:spPr>
            <a:xfrm>
              <a:off x="6824800" y="4304075"/>
              <a:ext cx="10608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firstslide"/>
                </a:rPr>
                <a:t>Back To Agenda</a:t>
              </a:r>
              <a:endParaRPr sz="1200">
                <a:latin typeface="Playfair Display"/>
                <a:ea typeface="Playfair Display"/>
                <a:cs typeface="Playfair Display"/>
                <a:sym typeface="Playfair Display"/>
              </a:endParaRPr>
            </a:p>
          </p:txBody>
        </p:sp>
      </p:grpSp>
      <p:grpSp>
        <p:nvGrpSpPr>
          <p:cNvPr id="169" name="Google Shape;169;p21"/>
          <p:cNvGrpSpPr/>
          <p:nvPr/>
        </p:nvGrpSpPr>
        <p:grpSpPr>
          <a:xfrm>
            <a:off x="2172450" y="4367250"/>
            <a:ext cx="1440900" cy="554100"/>
            <a:chOff x="6634750" y="4316350"/>
            <a:chExt cx="1440900" cy="554100"/>
          </a:xfrm>
        </p:grpSpPr>
        <p:sp>
          <p:nvSpPr>
            <p:cNvPr id="170" name="Google Shape;170;p21"/>
            <p:cNvSpPr/>
            <p:nvPr/>
          </p:nvSpPr>
          <p:spPr>
            <a:xfrm>
              <a:off x="6634750" y="4322075"/>
              <a:ext cx="1440900" cy="518100"/>
            </a:xfrm>
            <a:prstGeom prst="roundRect">
              <a:avLst>
                <a:gd fmla="val 16667" name="adj"/>
              </a:avLst>
            </a:prstGeom>
            <a:solidFill>
              <a:srgbClr val="9FC5E8"/>
            </a:solidFill>
            <a:ln cap="flat" cmpd="sng" w="19050">
              <a:solidFill>
                <a:schemeClr val="dk2"/>
              </a:solidFill>
              <a:prstDash val="solid"/>
              <a:round/>
              <a:headEnd len="sm" w="sm" type="none"/>
              <a:tailEnd len="sm" w="sm" type="none"/>
            </a:ln>
            <a:effectLst>
              <a:outerShdw blurRad="214313" rotWithShape="0" algn="bl" dir="2400000" dist="76200">
                <a:srgbClr val="000000">
                  <a:alpha val="91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1"/>
            <p:cNvSpPr txBox="1"/>
            <p:nvPr/>
          </p:nvSpPr>
          <p:spPr>
            <a:xfrm>
              <a:off x="6824800" y="4316350"/>
              <a:ext cx="1060800" cy="5541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chemeClr val="hlink"/>
                  </a:solidFill>
                  <a:latin typeface="Playfair Display"/>
                  <a:ea typeface="Playfair Display"/>
                  <a:cs typeface="Playfair Display"/>
                  <a:sym typeface="Playfair Display"/>
                  <a:hlinkClick action="ppaction://hlinkshowjump?jump=nextslide"/>
                </a:rPr>
                <a:t>Next Agenda Item</a:t>
              </a:r>
              <a:endParaRPr sz="1200">
                <a:latin typeface="Playfair Display"/>
                <a:ea typeface="Playfair Display"/>
                <a:cs typeface="Playfair Display"/>
                <a:sym typeface="Playfair Display"/>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